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sldIdLst>
    <p:sldId id="257" r:id="rId3"/>
    <p:sldId id="271" r:id="rId4"/>
    <p:sldId id="272" r:id="rId5"/>
    <p:sldId id="273" r:id="rId6"/>
    <p:sldId id="275" r:id="rId7"/>
    <p:sldId id="276" r:id="rId8"/>
    <p:sldId id="284" r:id="rId9"/>
    <p:sldId id="282" r:id="rId10"/>
    <p:sldId id="277" r:id="rId11"/>
    <p:sldId id="278" r:id="rId12"/>
    <p:sldId id="279" r:id="rId13"/>
    <p:sldId id="280" r:id="rId14"/>
    <p:sldId id="281" r:id="rId15"/>
    <p:sldId id="283" r:id="rId1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50D9A-30D2-4C50-AD7D-979BA08ADFC9}" type="datetime1">
              <a:rPr lang="es-CO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4262-26D5-4E56-96AA-A8DC46276C0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BF133C-7050-412E-8704-19B7B9FCF2B9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C72196-590D-4FF5-B29C-3EC49FD1814D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F143E4-FE10-442A-AD43-1F091DF0D16F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9F7B9D-3FF3-4615-8167-5A39F896FE00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4C1DC3-F085-4B09-9A97-A7F36CB99775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CA6E5C-0E41-474F-B1F3-30B63FFE28D5}" type="datetime1">
              <a:rPr lang="es-CO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688E-DF3C-41A8-849D-27DA5805DE3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mtClean="0"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07823C1E-702A-4186-B59B-04CFB4BCD48E}" type="datetime1">
              <a:rPr lang="es-CO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A2A87-A7E9-49BC-A054-9489871243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BF133C-7050-412E-8704-19B7B9FCF2B9}" type="datetime1">
              <a:rPr lang="es-CO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174EC-384A-4DE7-8656-5E9FC9DA44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C72196-590D-4FF5-B29C-3EC49FD1814D}" type="datetime1">
              <a:rPr lang="es-CO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43E4-FE10-442A-AD43-1F091DF0D16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F7B9D-3FF3-4615-8167-5A39F896FE00}" type="datetime1">
              <a:rPr lang="es-CO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DC3-F085-4B09-9A97-A7F36CB9977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8F50D9A-30D2-4C50-AD7D-979BA08ADFC9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CCA6E5C-0E41-474F-B1F3-30B63FFE28D5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7823C1E-702A-4186-B59B-04CFB4BCD48E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D08A2A87-A7E9-49BC-A054-948987124351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AB22B57-0BC5-4357-B25E-39A30CDDC5CB}" type="datetime1">
              <a:rPr lang="es-CO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CABE45-9EEB-4BE4-9086-77BA236B76B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31/08/2011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019180"/>
          </a:xfrm>
        </p:spPr>
        <p:txBody>
          <a:bodyPr/>
          <a:lstStyle/>
          <a:p>
            <a:pPr algn="ctr"/>
            <a:r>
              <a:rPr lang="es-CO" dirty="0" smtClean="0"/>
              <a:t>DISEÑO DE BASES DE DATOS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O" sz="2000" dirty="0" smtClean="0"/>
              <a:t>MODELO ENTIDAD RELACION</a:t>
            </a:r>
            <a:endParaRPr lang="es-CO" sz="2000" i="1" dirty="0" smtClean="0"/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r>
              <a:rPr lang="es-CO" dirty="0" smtClean="0"/>
              <a:t>Mapeo de relaciones 1:1.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57224" y="4357694"/>
            <a:ext cx="6643734" cy="2000264"/>
          </a:xfrm>
        </p:spPr>
        <p:txBody>
          <a:bodyPr>
            <a:normAutofit fontScale="92500" lnSpcReduction="20000"/>
          </a:bodyPr>
          <a:lstStyle/>
          <a:p>
            <a:r>
              <a:rPr lang="es-CO" dirty="0" smtClean="0"/>
              <a:t>Se </a:t>
            </a:r>
            <a:r>
              <a:rPr lang="es-CO" dirty="0" smtClean="0"/>
              <a:t>destruye la relación y la llave primaria de una de las entidades pasa a la otra como llave foránea. Los atributos de la relación, si existen, se van hacia la entidad donde quedó la llave foránea.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10</a:t>
            </a:fld>
            <a:endParaRPr lang="es-CO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1"/>
            <a:ext cx="6264508" cy="258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r>
              <a:rPr lang="es-CO" dirty="0" smtClean="0"/>
              <a:t>Mapeo de relaciones 1:n.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57224" y="4357694"/>
            <a:ext cx="6643734" cy="2000264"/>
          </a:xfrm>
        </p:spPr>
        <p:txBody>
          <a:bodyPr>
            <a:normAutofit fontScale="77500" lnSpcReduction="20000"/>
          </a:bodyPr>
          <a:lstStyle/>
          <a:p>
            <a:r>
              <a:rPr lang="es-CO" dirty="0" smtClean="0"/>
              <a:t>Se destruye la relación y la llave primaria de la entidad en uno pasa como llave foránea a la entidad en n. Los atributos de la relación, si existen, pasan a la entidad en n. Al final de la línea de la entidad en n se coloca un tridente o "pata de gallina". 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11</a:t>
            </a:fld>
            <a:endParaRPr lang="es-CO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9958" y="1214422"/>
            <a:ext cx="58988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r>
              <a:rPr lang="es-CO" dirty="0" smtClean="0"/>
              <a:t>Mapeo de relaciones n:n.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643306" y="1714488"/>
            <a:ext cx="4500594" cy="400052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CO" dirty="0" smtClean="0"/>
              <a:t>Se destruye la relación reemplazándola por una entidad. Las llaves primarias de las entidades relacionadas van como llaves foráneas a la nueva entidad y pasan a componer la llave primaria</a:t>
            </a:r>
            <a:r>
              <a:rPr lang="es-CO" dirty="0" smtClean="0"/>
              <a:t>.</a:t>
            </a:r>
          </a:p>
          <a:p>
            <a:pPr algn="just"/>
            <a:r>
              <a:rPr lang="es-CO" dirty="0" smtClean="0"/>
              <a:t> </a:t>
            </a:r>
            <a:r>
              <a:rPr lang="es-CO" dirty="0" smtClean="0"/>
              <a:t>Los atributos de la relación si existen, serán atributos de la nueva entidad. Se coloca un tridente a lado y lado de la nueva entidad. 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12</a:t>
            </a:fld>
            <a:endParaRPr lang="es-CO"/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571612"/>
            <a:ext cx="332450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es-CO" dirty="0" smtClean="0"/>
              <a:t>Resultado final</a:t>
            </a:r>
            <a:endParaRPr lang="es-CO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021525" cy="530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Paso del Modelo Entidad-Relación al 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CO" dirty="0" smtClean="0"/>
              <a:t>Todo conjunto de entidades luego del mapeo se convierte en una tabla. Los atributos del conjunto de entidades serán los campos de la tabla y las entidades del conjunto de entidades serán </a:t>
            </a:r>
            <a:r>
              <a:rPr lang="es-CO" dirty="0" smtClean="0"/>
              <a:t>los </a:t>
            </a:r>
            <a:r>
              <a:rPr lang="es-CO" dirty="0" smtClean="0"/>
              <a:t>registros.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857628"/>
            <a:ext cx="7384155" cy="166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PASOS PARA LA REPRESENTACION DEL MODELO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4862" y="1600200"/>
            <a:ext cx="7467600" cy="48737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Identificación entidades.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Identificación relaciones.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Elaborar el diagrama entidad/relación.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Identificar atributos.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>
                <a:solidFill>
                  <a:schemeClr val="accent3"/>
                </a:solidFill>
              </a:rPr>
              <a:t>Refinar el modelo, comparándolo contra los requerimientos establecidos para el dominio de aplicación.</a:t>
            </a:r>
            <a:endParaRPr lang="es-CO" dirty="0" smtClean="0">
              <a:solidFill>
                <a:schemeClr val="accent3"/>
              </a:solidFill>
            </a:endParaRPr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Transformar el modelo entidad/relación a un diseño lógico </a:t>
            </a:r>
            <a:r>
              <a:rPr lang="es-ES_tradnl" dirty="0" err="1" smtClean="0"/>
              <a:t>implementable</a:t>
            </a:r>
            <a:r>
              <a:rPr lang="es-ES_tradnl" dirty="0" smtClean="0"/>
              <a:t>.  Por ejemplo, a un esquema de tablas, vistas e índices de una base de datos relacional.</a:t>
            </a:r>
            <a:endParaRPr lang="es-CO" dirty="0" smtClean="0"/>
          </a:p>
          <a:p>
            <a:pPr algn="just">
              <a:buSzPct val="80000"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Ing. Sonia Godoy </a:t>
            </a:r>
            <a:r>
              <a:rPr lang="es-ES" dirty="0" err="1" smtClean="0"/>
              <a:t>Hortua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06627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928662" y="3286124"/>
            <a:ext cx="7286676" cy="31700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CO" sz="2000" dirty="0" smtClean="0"/>
              <a:t>Los nombres de las entidades se escriben en mayúsculas y en singular.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Los nombres de los atributos en minúsculas y en singular.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Los atributos identificadores se marcan con el símbolo #.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Los atributos obligatorios se marcan con * y los opcionales con o.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Las relaciones se representan por flechas que tienen en cada lado un nombre, la </a:t>
            </a:r>
            <a:r>
              <a:rPr lang="es-CO" sz="2000" dirty="0" err="1" smtClean="0"/>
              <a:t>cardinalidad</a:t>
            </a:r>
            <a:r>
              <a:rPr lang="es-CO" sz="2000" dirty="0" smtClean="0"/>
              <a:t> y si es obligatoria u opcional dicha relación.</a:t>
            </a:r>
            <a:br>
              <a:rPr lang="es-CO" sz="2000" dirty="0" smtClean="0"/>
            </a:br>
            <a:endParaRPr lang="es-CO" sz="2000" dirty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1714480" y="785794"/>
            <a:ext cx="1928826" cy="500066"/>
          </a:xfrm>
          <a:prstGeom prst="wedgeRoundRectCallout">
            <a:avLst>
              <a:gd name="adj1" fmla="val 90471"/>
              <a:gd name="adj2" fmla="val 91651"/>
              <a:gd name="adj3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PUEDE SER</a:t>
            </a:r>
            <a:endParaRPr lang="es-CO" sz="1600" dirty="0"/>
          </a:p>
        </p:txBody>
      </p:sp>
      <p:sp>
        <p:nvSpPr>
          <p:cNvPr id="12" name="11 Llamada rectangular"/>
          <p:cNvSpPr/>
          <p:nvPr/>
        </p:nvSpPr>
        <p:spPr>
          <a:xfrm>
            <a:off x="5715008" y="785794"/>
            <a:ext cx="1571636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12 Llamada rectangular"/>
          <p:cNvSpPr/>
          <p:nvPr/>
        </p:nvSpPr>
        <p:spPr>
          <a:xfrm>
            <a:off x="5715008" y="785794"/>
            <a:ext cx="1857388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DEBE SER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06627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Llamada rectangular redondeada"/>
          <p:cNvSpPr/>
          <p:nvPr/>
        </p:nvSpPr>
        <p:spPr>
          <a:xfrm>
            <a:off x="1714480" y="785794"/>
            <a:ext cx="1928826" cy="500066"/>
          </a:xfrm>
          <a:prstGeom prst="wedgeRoundRectCallout">
            <a:avLst>
              <a:gd name="adj1" fmla="val 90471"/>
              <a:gd name="adj2" fmla="val 91651"/>
              <a:gd name="adj3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PUEDE SER</a:t>
            </a:r>
            <a:endParaRPr lang="es-CO" sz="1600" dirty="0"/>
          </a:p>
        </p:txBody>
      </p:sp>
      <p:sp>
        <p:nvSpPr>
          <p:cNvPr id="12" name="11 Llamada rectangular"/>
          <p:cNvSpPr/>
          <p:nvPr/>
        </p:nvSpPr>
        <p:spPr>
          <a:xfrm>
            <a:off x="5715008" y="785794"/>
            <a:ext cx="1571636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12 Llamada rectangular"/>
          <p:cNvSpPr/>
          <p:nvPr/>
        </p:nvSpPr>
        <p:spPr>
          <a:xfrm>
            <a:off x="5715008" y="785794"/>
            <a:ext cx="1857388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DEBE SER</a:t>
            </a:r>
            <a:endParaRPr lang="es-CO" sz="1600" dirty="0"/>
          </a:p>
        </p:txBody>
      </p:sp>
      <p:sp>
        <p:nvSpPr>
          <p:cNvPr id="10" name="9 Rectángulo"/>
          <p:cNvSpPr/>
          <p:nvPr/>
        </p:nvSpPr>
        <p:spPr>
          <a:xfrm>
            <a:off x="928662" y="3929066"/>
            <a:ext cx="700092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CO" sz="2400" b="1" dirty="0" smtClean="0">
                <a:ln/>
                <a:solidFill>
                  <a:schemeClr val="accent3"/>
                </a:solidFill>
              </a:rPr>
              <a:t>Cada persona puede poseer uno o muchos carros. Cada carro debe pertenecer a una y solo una persona.</a:t>
            </a:r>
            <a:endParaRPr lang="es-CO" sz="2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r>
              <a:rPr lang="es-CO" sz="2000" dirty="0" smtClean="0"/>
              <a:t>EJEMPLOS</a:t>
            </a:r>
            <a:endParaRPr lang="es-CO" sz="2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000108"/>
            <a:ext cx="3893654" cy="550072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ES_tradnl" sz="1800" dirty="0" smtClean="0"/>
              <a:t>Cada CURSO puede ser lugar de una o más EVALUACIONES</a:t>
            </a: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ES_tradnl" sz="1800" dirty="0" smtClean="0"/>
              <a:t>Cada EVALUACIÓN debe corresponder a uno y sólo un CURSO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ES_tradnl" sz="1800" dirty="0" smtClean="0"/>
              <a:t>Cada MATERIA puede ser tema de una o más EVALUACIONES  y Cada EVALUACIÓN debe hacerse sobre una y sólo una MATERIA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CO" sz="1800" dirty="0" smtClean="0"/>
              <a:t>Cada EVALUACIÓN debe efectuarse para uno o más alumnos  y Cada ALUMNO puede presentar una o más EVALUACIONES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>
              <a:latin typeface="Arial"/>
              <a:ea typeface="Times New Roman"/>
              <a:cs typeface="Times New Roman"/>
            </a:endParaRPr>
          </a:p>
          <a:p>
            <a:endParaRPr lang="es-CO" sz="18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5</a:t>
            </a:fld>
            <a:endParaRPr lang="es-CO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214282" y="2143116"/>
          <a:ext cx="3905250" cy="1990725"/>
        </p:xfrm>
        <a:graphic>
          <a:graphicData uri="http://schemas.openxmlformats.org/presentationml/2006/ole">
            <p:oleObj spid="_x0000_s28673" name="Picture" r:id="rId3" imgW="3906520" imgH="199136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r>
              <a:rPr lang="es-CO" sz="2000" dirty="0" smtClean="0"/>
              <a:t>EJEMPLOS</a:t>
            </a:r>
            <a:endParaRPr lang="es-CO" sz="2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43372" y="714356"/>
            <a:ext cx="3893654" cy="3071834"/>
          </a:xfrm>
        </p:spPr>
        <p:txBody>
          <a:bodyPr>
            <a:normAutofit/>
          </a:bodyPr>
          <a:lstStyle/>
          <a:p>
            <a:r>
              <a:rPr lang="es-ES_tradnl" sz="1800" dirty="0" smtClean="0"/>
              <a:t>Un CURSO debe estar dirigido por uno y sólo uno un PROFESOR  y</a:t>
            </a:r>
            <a:endParaRPr lang="es-CO" sz="1800" dirty="0" smtClean="0"/>
          </a:p>
          <a:p>
            <a:r>
              <a:rPr lang="es-ES_tradnl" sz="1800" dirty="0" smtClean="0"/>
              <a:t>Un PROFESOR puede estar asignado a uno y sólo un </a:t>
            </a:r>
            <a:r>
              <a:rPr lang="es-ES_tradnl" sz="1800" dirty="0" smtClean="0"/>
              <a:t>CURSO</a:t>
            </a:r>
          </a:p>
          <a:p>
            <a:endParaRPr lang="es-CO" sz="1800" dirty="0" smtClean="0"/>
          </a:p>
          <a:p>
            <a:r>
              <a:rPr lang="es-ES_tradnl" sz="1800" dirty="0" smtClean="0"/>
              <a:t>Un CURSO debe estar localizado en una y sólo un AULA  y</a:t>
            </a:r>
            <a:endParaRPr lang="es-CO" sz="1800" dirty="0" smtClean="0"/>
          </a:p>
          <a:p>
            <a:r>
              <a:rPr lang="es-ES_tradnl" sz="1800" dirty="0" smtClean="0"/>
              <a:t>Un AULA puede estar asignada a uno y sólo un CURSO</a:t>
            </a: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>
              <a:latin typeface="Arial"/>
              <a:ea typeface="Times New Roman"/>
              <a:cs typeface="Times New Roman"/>
            </a:endParaRPr>
          </a:p>
          <a:p>
            <a:endParaRPr lang="es-CO" sz="18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285720" y="1357298"/>
          <a:ext cx="3743325" cy="1485900"/>
        </p:xfrm>
        <a:graphic>
          <a:graphicData uri="http://schemas.openxmlformats.org/presentationml/2006/ole">
            <p:oleObj spid="_x0000_s61443" name="Picture" r:id="rId3" imgW="3739896" imgH="1487424" progId="Word.Picture.8">
              <p:embed/>
            </p:oleObj>
          </a:graphicData>
        </a:graphic>
      </p:graphicFrame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214282" y="3857628"/>
          <a:ext cx="4786346" cy="928694"/>
        </p:xfrm>
        <a:graphic>
          <a:graphicData uri="http://schemas.openxmlformats.org/presentationml/2006/ole">
            <p:oleObj spid="_x0000_s61445" name="Picture" r:id="rId4" imgW="3221736" imgH="615696" progId="Word.Picture.8">
              <p:embed/>
            </p:oleObj>
          </a:graphicData>
        </a:graphic>
      </p:graphicFrame>
      <p:sp>
        <p:nvSpPr>
          <p:cNvPr id="12" name="11 Rectángulo"/>
          <p:cNvSpPr/>
          <p:nvPr/>
        </p:nvSpPr>
        <p:spPr>
          <a:xfrm>
            <a:off x="3286116" y="50720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Cada TIQUETE debe ser para uno y sólo un PASAJERO  y</a:t>
            </a:r>
            <a:endParaRPr lang="es-CO" dirty="0" smtClean="0"/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Cada PASAJERO puede ser dueño de uno o más TIQUETES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MAPEO DE </a:t>
            </a:r>
            <a:r>
              <a:rPr lang="es-CO" dirty="0" smtClean="0"/>
              <a:t>Mapeo del Diagrama E-R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5429256" y="3643314"/>
            <a:ext cx="3429000" cy="1920240"/>
          </a:xfrm>
        </p:spPr>
        <p:txBody>
          <a:bodyPr>
            <a:normAutofit lnSpcReduction="10000"/>
          </a:bodyPr>
          <a:lstStyle/>
          <a:p>
            <a:pPr algn="just"/>
            <a:r>
              <a:rPr lang="es-CO" sz="2800" dirty="0" smtClean="0"/>
              <a:t>Este proceso consiste en destruir todas las relaciones, teniendo presente la </a:t>
            </a:r>
            <a:r>
              <a:rPr lang="es-CO" sz="2800" dirty="0" err="1" smtClean="0"/>
              <a:t>cardinalidad</a:t>
            </a:r>
            <a:r>
              <a:rPr lang="es-CO" sz="2800" dirty="0" smtClean="0"/>
              <a:t>.</a:t>
            </a:r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4C1DC3-F085-4B09-9A97-A7F36CB99775}" type="slidenum">
              <a:rPr lang="es-CO" smtClean="0"/>
              <a:pPr>
                <a:defRPr/>
              </a:pPr>
              <a:t>7</a:t>
            </a:fld>
            <a:endParaRPr lang="es-CO"/>
          </a:p>
        </p:txBody>
      </p:sp>
      <p:pic>
        <p:nvPicPr>
          <p:cNvPr id="7" name="6 Marcador de posición de imagen" descr="image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0189" r="301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5733571" y="3267561"/>
            <a:ext cx="5715040" cy="465754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Mapeo de diagramas</a:t>
            </a:r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8</a:t>
            </a:fld>
            <a:endParaRPr lang="es-CO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6643734" cy="47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428596" y="4786322"/>
            <a:ext cx="7429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Se tiene una empresa desarrollando varios proyectos, a los que son asignados varios empleados, pero cada empleado solo esta vinculado a un proyecto, en un momento dado. Cada proyecto consume diferentes recursos en cantidades determinadas: los empleados están a cargo de un supervisor, que es un empleado también. Los empleados pueden tener personas beneficiarias (hijos, esposas, padres, etc.). 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42048" cy="605808"/>
          </a:xfrm>
        </p:spPr>
        <p:txBody>
          <a:bodyPr/>
          <a:lstStyle/>
          <a:p>
            <a:r>
              <a:rPr lang="es-CO" dirty="0" smtClean="0"/>
              <a:t>Mapeo del Diagrama E-R</a:t>
            </a: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9</a:t>
            </a:fld>
            <a:endParaRPr lang="es-CO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7291534" cy="309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702</Words>
  <Application>Microsoft Office PowerPoint</Application>
  <PresentationFormat>Presentación en pantalla (4:3)</PresentationFormat>
  <Paragraphs>77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7_Mirador</vt:lpstr>
      <vt:lpstr>Opulento</vt:lpstr>
      <vt:lpstr>Picture</vt:lpstr>
      <vt:lpstr>Microsoft Word Picture</vt:lpstr>
      <vt:lpstr>DISEÑO DE BASES DE DATOS</vt:lpstr>
      <vt:lpstr>PASOS PARA LA REPRESENTACION DEL MODELO </vt:lpstr>
      <vt:lpstr>Diapositiva 3</vt:lpstr>
      <vt:lpstr>Diapositiva 4</vt:lpstr>
      <vt:lpstr>EJEMPLOS</vt:lpstr>
      <vt:lpstr>EJEMPLOS</vt:lpstr>
      <vt:lpstr>MAPEO DE Mapeo del Diagrama E-R</vt:lpstr>
      <vt:lpstr>Mapeo de diagramas</vt:lpstr>
      <vt:lpstr>Mapeo del Diagrama E-R</vt:lpstr>
      <vt:lpstr>Mapeo de relaciones 1:1.</vt:lpstr>
      <vt:lpstr>Mapeo de relaciones 1:n.</vt:lpstr>
      <vt:lpstr>Mapeo de relaciones n:n.</vt:lpstr>
      <vt:lpstr>Resultado final</vt:lpstr>
      <vt:lpstr>Paso del Modelo Entidad-Relación al Modelo Relacional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MODELADO DE PROCESOS</dc:title>
  <dc:creator>SONY</dc:creator>
  <cp:lastModifiedBy>SONY</cp:lastModifiedBy>
  <cp:revision>48</cp:revision>
  <dcterms:created xsi:type="dcterms:W3CDTF">2011-04-10T23:19:21Z</dcterms:created>
  <dcterms:modified xsi:type="dcterms:W3CDTF">2011-08-31T06:50:48Z</dcterms:modified>
</cp:coreProperties>
</file>